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wdp" ContentType="image/vnd.ms-photo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40" r:id="rId1"/>
  </p:sldMasterIdLst>
  <p:notesMasterIdLst>
    <p:notesMasterId r:id="rId22"/>
  </p:notesMasterIdLst>
  <p:handoutMasterIdLst>
    <p:handoutMasterId r:id="rId23"/>
  </p:handoutMasterIdLst>
  <p:sldIdLst>
    <p:sldId id="256" r:id="rId2"/>
    <p:sldId id="278" r:id="rId3"/>
    <p:sldId id="261" r:id="rId4"/>
    <p:sldId id="257" r:id="rId5"/>
    <p:sldId id="279" r:id="rId6"/>
    <p:sldId id="274" r:id="rId7"/>
    <p:sldId id="282" r:id="rId8"/>
    <p:sldId id="275" r:id="rId9"/>
    <p:sldId id="262" r:id="rId10"/>
    <p:sldId id="281" r:id="rId11"/>
    <p:sldId id="263" r:id="rId12"/>
    <p:sldId id="258" r:id="rId13"/>
    <p:sldId id="277" r:id="rId14"/>
    <p:sldId id="259" r:id="rId15"/>
    <p:sldId id="276" r:id="rId16"/>
    <p:sldId id="264" r:id="rId17"/>
    <p:sldId id="265" r:id="rId18"/>
    <p:sldId id="260" r:id="rId19"/>
    <p:sldId id="267" r:id="rId20"/>
    <p:sldId id="283" r:id="rId2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notesView">
  <p:normalViewPr>
    <p:restoredLeft sz="8648"/>
    <p:restoredTop sz="92743"/>
  </p:normalViewPr>
  <p:slideViewPr>
    <p:cSldViewPr snapToGrid="0" snapToObjects="1">
      <p:cViewPr>
        <p:scale>
          <a:sx n="95" d="100"/>
          <a:sy n="95" d="100"/>
        </p:scale>
        <p:origin x="1024" y="-3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>
        <p:scale>
          <a:sx n="80" d="100"/>
          <a:sy n="80" d="100"/>
        </p:scale>
        <p:origin x="3392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notesMaster" Target="notesMasters/notesMaster1.xml"/><Relationship Id="rId23" Type="http://schemas.openxmlformats.org/officeDocument/2006/relationships/handoutMaster" Target="handoutMasters/handoutMaster1.xml"/><Relationship Id="rId24" Type="http://schemas.openxmlformats.org/officeDocument/2006/relationships/presProps" Target="presProps.xml"/><Relationship Id="rId25" Type="http://schemas.openxmlformats.org/officeDocument/2006/relationships/viewProps" Target="viewProps.xml"/><Relationship Id="rId26" Type="http://schemas.openxmlformats.org/officeDocument/2006/relationships/theme" Target="theme/theme1.xml"/><Relationship Id="rId27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3C65A19-E041-7A4F-92E6-F57200990D64}" type="datetimeFigureOut">
              <a:rPr lang="en-US" smtClean="0"/>
              <a:t>9/22/17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6050DA0-4CD9-0E41-87E3-50B34DD0FE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153776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2ABD889-950E-6D44-B20C-FCA041E4A94F}" type="datetimeFigureOut">
              <a:rPr lang="en-US" smtClean="0"/>
              <a:t>9/22/17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54DDB3-6B46-F14E-8ED5-841E417A13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49372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54DDB3-6B46-F14E-8ED5-841E417A13B2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685668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54DDB3-6B46-F14E-8ED5-841E417A13B2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237943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54DDB3-6B46-F14E-8ED5-841E417A13B2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700842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54DDB3-6B46-F14E-8ED5-841E417A13B2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330933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54DDB3-6B46-F14E-8ED5-841E417A13B2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841374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54DDB3-6B46-F14E-8ED5-841E417A13B2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226770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54DDB3-6B46-F14E-8ED5-841E417A13B2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972850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54DDB3-6B46-F14E-8ED5-841E417A13B2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48886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54DDB3-6B46-F14E-8ED5-841E417A13B2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41270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54DDB3-6B46-F14E-8ED5-841E417A13B2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633841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54DDB3-6B46-F14E-8ED5-841E417A13B2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61980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54DDB3-6B46-F14E-8ED5-841E417A13B2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678722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54DDB3-6B46-F14E-8ED5-841E417A13B2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333194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54DDB3-6B46-F14E-8ED5-841E417A13B2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933996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54DDB3-6B46-F14E-8ED5-841E417A13B2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751095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54DDB3-6B46-F14E-8ED5-841E417A13B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29680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54DDB3-6B46-F14E-8ED5-841E417A13B2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424329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54DDB3-6B46-F14E-8ED5-841E417A13B2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833550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54DDB3-6B46-F14E-8ED5-841E417A13B2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526420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i="0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54DDB3-6B46-F14E-8ED5-841E417A13B2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74420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4" Type="http://schemas.openxmlformats.org/officeDocument/2006/relationships/image" Target="../media/image3.png"/><Relationship Id="rId5" Type="http://schemas.microsoft.com/office/2007/relationships/hdphoto" Target="../media/hdphoto1.wdp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4" Type="http://schemas.openxmlformats.org/officeDocument/2006/relationships/image" Target="../media/image3.png"/><Relationship Id="rId5" Type="http://schemas.microsoft.com/office/2007/relationships/hdphoto" Target="../media/hdphoto1.wdp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4" Type="http://schemas.openxmlformats.org/officeDocument/2006/relationships/image" Target="../media/image2.png"/><Relationship Id="rId5" Type="http://schemas.microsoft.com/office/2007/relationships/hdphoto" Target="../media/hdphoto1.wdp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4" Type="http://schemas.openxmlformats.org/officeDocument/2006/relationships/image" Target="../media/image2.png"/><Relationship Id="rId5" Type="http://schemas.microsoft.com/office/2007/relationships/hdphoto" Target="../media/hdphoto1.wdp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20834" y="134694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920834" y="429969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920834" y="1484779"/>
            <a:ext cx="10222992" cy="274320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" name="Group 9"/>
          <p:cNvGrpSpPr/>
          <p:nvPr/>
        </p:nvGrpSpPr>
        <p:grpSpPr>
          <a:xfrm>
            <a:off x="9649215" y="4068923"/>
            <a:ext cx="1080904" cy="1080902"/>
            <a:chOff x="9685338" y="4460675"/>
            <a:chExt cx="1080904" cy="1080902"/>
          </a:xfrm>
        </p:grpSpPr>
        <p:sp>
          <p:nvSpPr>
            <p:cNvPr id="11" name="Oval 10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ckwell Extra Bold" pitchFamily="18" charset="0"/>
                <a:ea typeface="+mn-ea"/>
                <a:cs typeface="+mn-cs"/>
              </a:endParaRPr>
            </a:p>
          </p:txBody>
        </p:sp>
        <p:sp>
          <p:nvSpPr>
            <p:cNvPr id="12" name="Oval 11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51560" y="1432223"/>
            <a:ext cx="9966960" cy="3035808"/>
          </a:xfrm>
        </p:spPr>
        <p:txBody>
          <a:bodyPr anchor="ctr">
            <a:noAutofit/>
          </a:bodyPr>
          <a:lstStyle>
            <a:lvl1pPr algn="l">
              <a:lnSpc>
                <a:spcPct val="80000"/>
              </a:lnSpc>
              <a:defRPr sz="9600" cap="all" baseline="0">
                <a:blipFill dpi="0" rotWithShape="1">
                  <a:blip r:embed="rId4"/>
                  <a:srcRect/>
                  <a:tile tx="6350" ty="-127000" sx="65000" sy="64000" flip="none" algn="tl"/>
                </a:blip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69848" y="4389120"/>
            <a:ext cx="7891272" cy="1069848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84890-85D2-4D7B-8EF5-15A9C1DB8F42}" type="datetimeFigureOut">
              <a:rPr lang="en-US" smtClean="0"/>
              <a:t>9/22/17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592733" y="4289334"/>
            <a:ext cx="1193868" cy="640080"/>
          </a:xfrm>
        </p:spPr>
        <p:txBody>
          <a:bodyPr/>
          <a:lstStyle>
            <a:lvl1pPr>
              <a:defRPr sz="2800"/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423619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157CC2-0FC8-4686-B024-99790E0F5162}" type="datetimeFigureOut">
              <a:rPr lang="en-US" smtClean="0"/>
              <a:t>9/22/17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62568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533400"/>
            <a:ext cx="2552700" cy="56388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66800" y="533400"/>
            <a:ext cx="7505700" cy="56388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64DA5-CD3D-4590-A511-FCD3BC7A793E}" type="datetimeFigureOut">
              <a:rPr lang="en-US" smtClean="0"/>
              <a:t>9/22/17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86516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5661D-6934-4B32-B92C-470368BF1EC6}" type="datetimeFigureOut">
              <a:rPr lang="en-US" smtClean="0"/>
              <a:t>9/22/17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50823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917989"/>
            <a:ext cx="12192000" cy="194001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67128" y="1225296"/>
            <a:ext cx="9281160" cy="3520440"/>
          </a:xfrm>
        </p:spPr>
        <p:txBody>
          <a:bodyPr anchor="ctr">
            <a:normAutofit/>
          </a:bodyPr>
          <a:lstStyle>
            <a:lvl1pPr>
              <a:lnSpc>
                <a:spcPct val="80000"/>
              </a:lnSpc>
              <a:defRPr sz="8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65774" y="5020056"/>
            <a:ext cx="9052560" cy="1066800"/>
          </a:xfrm>
        </p:spPr>
        <p:txBody>
          <a:bodyPr anchor="t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593667" y="6272784"/>
            <a:ext cx="2644309" cy="365125"/>
          </a:xfrm>
        </p:spPr>
        <p:txBody>
          <a:bodyPr/>
          <a:lstStyle/>
          <a:p>
            <a:fld id="{C6F822A4-8DA6-4447-9B1F-C5DB58435268}" type="datetimeFigureOut">
              <a:rPr lang="en-US" smtClean="0"/>
              <a:t>9/22/17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182708" y="6272784"/>
            <a:ext cx="6327648" cy="365125"/>
          </a:xfrm>
        </p:spPr>
        <p:txBody>
          <a:bodyPr/>
          <a:lstStyle/>
          <a:p>
            <a:endParaRPr lang="en-US" dirty="0"/>
          </a:p>
        </p:txBody>
      </p:sp>
      <p:grpSp>
        <p:nvGrpSpPr>
          <p:cNvPr id="8" name="Group 7"/>
          <p:cNvGrpSpPr/>
          <p:nvPr/>
        </p:nvGrpSpPr>
        <p:grpSpPr>
          <a:xfrm>
            <a:off x="897399" y="2325848"/>
            <a:ext cx="1080904" cy="1080902"/>
            <a:chOff x="9685338" y="4460675"/>
            <a:chExt cx="1080904" cy="1080902"/>
          </a:xfrm>
        </p:grpSpPr>
        <p:sp>
          <p:nvSpPr>
            <p:cNvPr id="9" name="Oval 8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ckwell Extra Bold" pitchFamily="18" charset="0"/>
                <a:ea typeface="+mn-ea"/>
                <a:cs typeface="+mn-cs"/>
              </a:endParaRPr>
            </a:p>
          </p:txBody>
        </p:sp>
        <p:sp>
          <p:nvSpPr>
            <p:cNvPr id="10" name="Oval 9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3702" y="2506133"/>
            <a:ext cx="1188298" cy="720332"/>
          </a:xfrm>
        </p:spPr>
        <p:txBody>
          <a:bodyPr/>
          <a:lstStyle>
            <a:lvl1pPr>
              <a:defRPr sz="2800"/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35599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9848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64224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48D31E-DCDA-41A7-9C67-C4B11B94D21D}" type="datetimeFigureOut">
              <a:rPr lang="en-US" smtClean="0"/>
              <a:t>9/22/17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93787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64224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64224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3762C0-B258-48F1-ADE6-176B4174CCDD}" type="datetimeFigureOut">
              <a:rPr lang="en-US" smtClean="0"/>
              <a:t>9/22/17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23781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7919A6-33EB-49BD-A62F-1FA56B9F9712}" type="datetimeFigureOut">
              <a:rPr lang="en-US" smtClean="0"/>
              <a:t>9/22/17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18866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4E7D1B-D673-4CF6-8672-009D42ABD2A0}" type="datetimeFigureOut">
              <a:rPr lang="en-US" smtClean="0"/>
              <a:t>9/22/17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22624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0"/>
            <a:ext cx="6711696" cy="502005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16AA21-1863-4931-97CB-99D0A168701B}" type="datetimeFigureOut">
              <a:rPr lang="en-US" smtClean="0"/>
              <a:t>9/22/17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10" name="Oval 9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ckwell Extra Bold" pitchFamily="18" charset="0"/>
                <a:ea typeface="+mn-ea"/>
                <a:cs typeface="+mn-cs"/>
              </a:endParaRPr>
            </a:p>
          </p:txBody>
        </p:sp>
        <p:sp>
          <p:nvSpPr>
            <p:cNvPr id="11" name="Oval 10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38976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303740" cy="6858000"/>
          </a:xfr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72C379-9A7C-4C87-A116-CBE9F58B04C5}" type="datetimeFigureOut">
              <a:rPr lang="en-US" smtClean="0"/>
              <a:t>9/22/17</a:t>
            </a:fld>
            <a:endParaRPr lang="en-US"/>
          </a:p>
        </p:txBody>
      </p:sp>
      <p:grpSp>
        <p:nvGrpSpPr>
          <p:cNvPr id="8" name="Group 7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9" name="Oval 8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ckwell Extra Bold" pitchFamily="18" charset="0"/>
                <a:ea typeface="+mn-ea"/>
                <a:cs typeface="+mn-cs"/>
              </a:endParaRPr>
            </a:p>
          </p:txBody>
        </p:sp>
        <p:sp>
          <p:nvSpPr>
            <p:cNvPr id="10" name="Oval 9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66151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2.png"/><Relationship Id="rId14" Type="http://schemas.microsoft.com/office/2007/relationships/hdphoto" Target="../media/hdphoto1.wdp"/><Relationship Id="rId15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9848" y="484632"/>
            <a:ext cx="10058400" cy="16093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121408"/>
            <a:ext cx="10058400" cy="4050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964424" y="6272784"/>
            <a:ext cx="32735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2"/>
                </a:solidFill>
              </a:defRPr>
            </a:lvl1pPr>
          </a:lstStyle>
          <a:p>
            <a:fld id="{8664C608-40B1-4030-A28D-5B74BC98ADCE}" type="datetimeFigureOut">
              <a:rPr lang="en-US" smtClean="0"/>
              <a:t>9/22/17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88136" y="6272784"/>
            <a:ext cx="63276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grpSp>
        <p:nvGrpSpPr>
          <p:cNvPr id="7" name="Group 6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8" name="Oval 7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13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14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ckwell Extra Bold" pitchFamily="18" charset="0"/>
                <a:ea typeface="+mn-ea"/>
                <a:cs typeface="+mn-cs"/>
              </a:endParaRPr>
            </a:p>
          </p:txBody>
        </p:sp>
        <p:sp>
          <p:nvSpPr>
            <p:cNvPr id="9" name="Oval 8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11128" y="6272784"/>
            <a:ext cx="6400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 b="1">
                <a:solidFill>
                  <a:srgbClr val="FFFFFF"/>
                </a:solidFill>
                <a:latin typeface="+mj-lt"/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75515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kern="1200" cap="all" baseline="0">
          <a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tile tx="6350" ty="-127000" sx="65000" sy="64000" flip="none" algn="tl"/>
          </a:blip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4" Type="http://schemas.openxmlformats.org/officeDocument/2006/relationships/image" Target="../media/image15.png"/><Relationship Id="rId5" Type="http://schemas.openxmlformats.org/officeDocument/2006/relationships/image" Target="../media/image16.png"/><Relationship Id="rId6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fdrlibrary.marist.edu/archives/collections/utterancesfdr.html" TargetMode="External"/><Relationship Id="rId4" Type="http://schemas.openxmlformats.org/officeDocument/2006/relationships/hyperlink" Target="http://historymatters.gmu.edu/d/5167" TargetMode="External"/><Relationship Id="rId5" Type="http://schemas.openxmlformats.org/officeDocument/2006/relationships/image" Target="../media/image18.png"/><Relationship Id="rId6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c-span.org/video/?77800-1/president-truman-inauguration" TargetMode="External"/><Relationship Id="rId4" Type="http://schemas.openxmlformats.org/officeDocument/2006/relationships/hyperlink" Target="https://www.youtube.com/watch?v=LdqMKdGUn1o" TargetMode="External"/><Relationship Id="rId5" Type="http://schemas.openxmlformats.org/officeDocument/2006/relationships/hyperlink" Target="http://www.livingroomcandidate.org/commercials/1952/ike-for-president#3941" TargetMode="External"/><Relationship Id="rId6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gbrcRKqLSRw" TargetMode="External"/><Relationship Id="rId4" Type="http://schemas.openxmlformats.org/officeDocument/2006/relationships/hyperlink" Target="https://www.youtube.com/watch?v=hNYZZi25Ttg" TargetMode="External"/><Relationship Id="rId5" Type="http://schemas.openxmlformats.org/officeDocument/2006/relationships/hyperlink" Target="https://www.youtube.com/watch?v=Nn4w-ud-TyE" TargetMode="External"/><Relationship Id="rId6" Type="http://schemas.openxmlformats.org/officeDocument/2006/relationships/image" Target="../media/image21.png"/><Relationship Id="rId7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4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dqDopY5dMD8" TargetMode="External"/><Relationship Id="rId4" Type="http://schemas.openxmlformats.org/officeDocument/2006/relationships/hyperlink" Target="https://www.youtube.com/watch?v=DOPvdIQwfUU" TargetMode="External"/><Relationship Id="rId5" Type="http://schemas.openxmlformats.org/officeDocument/2006/relationships/image" Target="../media/image26.png"/><Relationship Id="rId6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dudJjUU9Nhs" TargetMode="External"/><Relationship Id="rId4" Type="http://schemas.openxmlformats.org/officeDocument/2006/relationships/image" Target="../media/image28.png"/><Relationship Id="rId5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jNQXAC9IVRw" TargetMode="External"/><Relationship Id="rId4" Type="http://schemas.openxmlformats.org/officeDocument/2006/relationships/image" Target="../media/image30.png"/><Relationship Id="rId5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4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journalism.org/interactives/media-polarization/" TargetMode="External"/><Relationship Id="rId4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4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4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RNhinA8ajoI" TargetMode="External"/><Relationship Id="rId4" Type="http://schemas.openxmlformats.org/officeDocument/2006/relationships/image" Target="../media/image12.png"/><Relationship Id="rId5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en-US" dirty="0" smtClean="0"/>
              <a:t>Media Milestones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/>
              <a:t>	</a:t>
            </a:r>
            <a:r>
              <a:rPr lang="en-US" dirty="0" smtClean="0"/>
              <a:t>			</a:t>
            </a:r>
            <a:r>
              <a:rPr lang="mr-IN" dirty="0" smtClean="0"/>
              <a:t>…</a:t>
            </a:r>
            <a:r>
              <a:rPr lang="en-US" dirty="0" smtClean="0"/>
              <a:t> in brief </a:t>
            </a:r>
            <a:r>
              <a:rPr lang="mr-IN" dirty="0" smtClean="0"/>
              <a:t>…</a:t>
            </a:r>
            <a:r>
              <a:rPr lang="en-US" dirty="0" smtClean="0"/>
              <a:t> sort of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6646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400" b="1" dirty="0"/>
              <a:t>1890s </a:t>
            </a:r>
            <a:r>
              <a:rPr lang="mr-IN" sz="2400" b="1" dirty="0"/>
              <a:t>–</a:t>
            </a:r>
            <a:r>
              <a:rPr lang="en-US" sz="2400" b="1" dirty="0"/>
              <a:t> 1920s </a:t>
            </a:r>
          </a:p>
          <a:p>
            <a:pPr marL="0" indent="0">
              <a:buNone/>
            </a:pPr>
            <a:r>
              <a:rPr lang="en-US" i="1" dirty="0"/>
              <a:t>Progressive Era</a:t>
            </a:r>
          </a:p>
          <a:p>
            <a:pPr marL="0" indent="0">
              <a:buNone/>
            </a:pPr>
            <a:r>
              <a:rPr lang="en-US" dirty="0"/>
              <a:t>investigative journalism </a:t>
            </a:r>
            <a:r>
              <a:rPr lang="en-US" dirty="0" smtClean="0"/>
              <a:t>=  Muckrakers</a:t>
            </a:r>
          </a:p>
          <a:p>
            <a:pPr marL="0" indent="0" algn="r">
              <a:buNone/>
            </a:pPr>
            <a:endParaRPr lang="en-US" sz="2400" b="1" dirty="0" smtClean="0"/>
          </a:p>
          <a:p>
            <a:pPr marL="0" indent="0" algn="r">
              <a:buNone/>
            </a:pPr>
            <a:endParaRPr lang="en-US" sz="2400" b="1" dirty="0"/>
          </a:p>
          <a:p>
            <a:pPr marL="0" indent="0" algn="r">
              <a:buNone/>
            </a:pPr>
            <a:r>
              <a:rPr lang="en-US" sz="2400" b="1" dirty="0" smtClean="0"/>
              <a:t>1896</a:t>
            </a:r>
            <a:r>
              <a:rPr lang="en-US" dirty="0" smtClean="0"/>
              <a:t> </a:t>
            </a:r>
            <a:r>
              <a:rPr lang="en-US" dirty="0"/>
              <a:t>Adolph Ochs purchases</a:t>
            </a:r>
          </a:p>
          <a:p>
            <a:pPr marL="0" indent="0" algn="r">
              <a:buNone/>
            </a:pPr>
            <a:r>
              <a:rPr lang="en-US" i="1" dirty="0"/>
              <a:t>The New York Times   </a:t>
            </a:r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6223" y="526437"/>
            <a:ext cx="2073462" cy="159497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9048" y="484632"/>
            <a:ext cx="1896399" cy="203381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16360" y="216662"/>
            <a:ext cx="2512525" cy="3930142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0104" y="4779878"/>
            <a:ext cx="7505700" cy="119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4115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228600" y="396239"/>
            <a:ext cx="10899648" cy="6219713"/>
          </a:xfrm>
        </p:spPr>
        <p:txBody>
          <a:bodyPr>
            <a:normAutofit lnSpcReduction="10000"/>
          </a:bodyPr>
          <a:lstStyle/>
          <a:p>
            <a:pPr marL="0" lvl="0" indent="0">
              <a:lnSpc>
                <a:spcPct val="100000"/>
              </a:lnSpc>
              <a:spcBef>
                <a:spcPts val="0"/>
              </a:spcBef>
              <a:buClrTx/>
              <a:buSzTx/>
              <a:buNone/>
            </a:pPr>
            <a:r>
              <a:rPr lang="en-US" sz="2400" b="1" dirty="0" smtClean="0"/>
              <a:t>1925 </a:t>
            </a:r>
            <a:r>
              <a:rPr lang="en-US" dirty="0" smtClean="0"/>
              <a:t>   President Calvin </a:t>
            </a:r>
            <a:r>
              <a:rPr lang="en-US" dirty="0"/>
              <a:t>Coolidge’s inaugural </a:t>
            </a:r>
            <a:br>
              <a:rPr lang="en-US" dirty="0"/>
            </a:br>
            <a:r>
              <a:rPr lang="en-US" dirty="0"/>
              <a:t>               address </a:t>
            </a:r>
            <a:r>
              <a:rPr lang="en-US" dirty="0" smtClean="0"/>
              <a:t>broadcast on </a:t>
            </a:r>
            <a:r>
              <a:rPr lang="en-US" dirty="0"/>
              <a:t>the </a:t>
            </a:r>
            <a:r>
              <a:rPr lang="en-US" dirty="0" smtClean="0"/>
              <a:t>radio</a:t>
            </a:r>
          </a:p>
          <a:p>
            <a:pPr marL="457200" lvl="0" indent="-457200">
              <a:lnSpc>
                <a:spcPct val="100000"/>
              </a:lnSpc>
              <a:spcBef>
                <a:spcPts val="0"/>
              </a:spcBef>
              <a:buClrTx/>
              <a:buSzTx/>
              <a:buAutoNum type="arabicPlain" startAt="1933"/>
            </a:pPr>
            <a:endParaRPr lang="en-US" dirty="0"/>
          </a:p>
          <a:p>
            <a:pPr marL="0" lvl="0" indent="0">
              <a:lnSpc>
                <a:spcPct val="100000"/>
              </a:lnSpc>
              <a:spcBef>
                <a:spcPts val="0"/>
              </a:spcBef>
              <a:buClrTx/>
              <a:buSzTx/>
              <a:buNone/>
            </a:pPr>
            <a:r>
              <a:rPr lang="en-US" sz="2400" b="1" dirty="0" smtClean="0"/>
              <a:t>1933 </a:t>
            </a:r>
            <a:r>
              <a:rPr lang="en-US" dirty="0" smtClean="0"/>
              <a:t>     FDR’s </a:t>
            </a:r>
            <a:r>
              <a:rPr lang="en-US" dirty="0">
                <a:hlinkClick r:id="rId3"/>
              </a:rPr>
              <a:t>fireside </a:t>
            </a:r>
            <a:r>
              <a:rPr lang="en-US" dirty="0" smtClean="0">
                <a:hlinkClick r:id="rId3"/>
              </a:rPr>
              <a:t>chats</a:t>
            </a:r>
            <a:endParaRPr lang="en-US" dirty="0" smtClean="0"/>
          </a:p>
          <a:p>
            <a:pPr marL="0" lvl="0" indent="0">
              <a:lnSpc>
                <a:spcPct val="100000"/>
              </a:lnSpc>
              <a:spcBef>
                <a:spcPts val="0"/>
              </a:spcBef>
              <a:buClrTx/>
              <a:buSzTx/>
              <a:buNone/>
            </a:pPr>
            <a:endParaRPr lang="en-US" dirty="0"/>
          </a:p>
          <a:p>
            <a:pPr marL="0" lvl="0" indent="0">
              <a:lnSpc>
                <a:spcPct val="100000"/>
              </a:lnSpc>
              <a:spcBef>
                <a:spcPts val="0"/>
              </a:spcBef>
              <a:buClrTx/>
              <a:buSzTx/>
              <a:buNone/>
            </a:pPr>
            <a:endParaRPr lang="en-US" dirty="0" smtClean="0"/>
          </a:p>
          <a:p>
            <a:pPr marL="0" lvl="0" indent="0">
              <a:lnSpc>
                <a:spcPct val="100000"/>
              </a:lnSpc>
              <a:spcBef>
                <a:spcPts val="0"/>
              </a:spcBef>
              <a:buClrTx/>
              <a:buSzTx/>
              <a:buNone/>
            </a:pPr>
            <a:endParaRPr lang="en-US" dirty="0"/>
          </a:p>
          <a:p>
            <a:pPr marL="0" lvl="0" indent="0">
              <a:lnSpc>
                <a:spcPct val="100000"/>
              </a:lnSpc>
              <a:spcBef>
                <a:spcPts val="0"/>
              </a:spcBef>
              <a:buClrTx/>
              <a:buSzTx/>
              <a:buNone/>
            </a:pPr>
            <a:endParaRPr lang="en-US" dirty="0" smtClean="0"/>
          </a:p>
          <a:p>
            <a:pPr marL="0" lvl="0" indent="0">
              <a:lnSpc>
                <a:spcPct val="100000"/>
              </a:lnSpc>
              <a:spcBef>
                <a:spcPts val="0"/>
              </a:spcBef>
              <a:buClrTx/>
              <a:buSzTx/>
              <a:buNone/>
            </a:pPr>
            <a:endParaRPr lang="en-US" dirty="0"/>
          </a:p>
          <a:p>
            <a:pPr marL="0" lvl="0" indent="0">
              <a:lnSpc>
                <a:spcPct val="100000"/>
              </a:lnSpc>
              <a:spcBef>
                <a:spcPts val="0"/>
              </a:spcBef>
              <a:buClrTx/>
              <a:buSzTx/>
              <a:buNone/>
            </a:pPr>
            <a:endParaRPr lang="en-US" dirty="0" smtClean="0"/>
          </a:p>
          <a:p>
            <a:pPr marL="0" lvl="0" indent="0">
              <a:lnSpc>
                <a:spcPct val="100000"/>
              </a:lnSpc>
              <a:spcBef>
                <a:spcPts val="0"/>
              </a:spcBef>
              <a:buClrTx/>
              <a:buSzTx/>
              <a:buNone/>
            </a:pPr>
            <a:endParaRPr lang="en-US" dirty="0"/>
          </a:p>
          <a:p>
            <a:pPr marL="0" lvl="0" indent="0">
              <a:lnSpc>
                <a:spcPct val="100000"/>
              </a:lnSpc>
              <a:spcBef>
                <a:spcPts val="0"/>
              </a:spcBef>
              <a:buClrTx/>
              <a:buSzTx/>
              <a:buNone/>
            </a:pPr>
            <a:endParaRPr lang="en-US" dirty="0" smtClean="0"/>
          </a:p>
          <a:p>
            <a:pPr marL="0" lvl="0" indent="0">
              <a:lnSpc>
                <a:spcPct val="100000"/>
              </a:lnSpc>
              <a:spcBef>
                <a:spcPts val="0"/>
              </a:spcBef>
              <a:buClrTx/>
              <a:buSzTx/>
              <a:buNone/>
            </a:pPr>
            <a:endParaRPr lang="en-US" dirty="0"/>
          </a:p>
          <a:p>
            <a:pPr marL="0" lvl="0" indent="0">
              <a:lnSpc>
                <a:spcPct val="100000"/>
              </a:lnSpc>
              <a:spcBef>
                <a:spcPts val="0"/>
              </a:spcBef>
              <a:buClrTx/>
              <a:buSzTx/>
              <a:buNone/>
            </a:pPr>
            <a:endParaRPr lang="en-US" dirty="0" smtClean="0"/>
          </a:p>
          <a:p>
            <a:pPr marL="0" lvl="0" indent="0">
              <a:lnSpc>
                <a:spcPct val="100000"/>
              </a:lnSpc>
              <a:spcBef>
                <a:spcPts val="0"/>
              </a:spcBef>
              <a:buClrTx/>
              <a:buSzTx/>
              <a:buNone/>
            </a:pPr>
            <a:endParaRPr lang="en-US" dirty="0"/>
          </a:p>
          <a:p>
            <a:pPr marL="0" lvl="0" indent="0">
              <a:lnSpc>
                <a:spcPct val="100000"/>
              </a:lnSpc>
              <a:spcBef>
                <a:spcPts val="0"/>
              </a:spcBef>
              <a:buClrTx/>
              <a:buSzTx/>
              <a:buNone/>
            </a:pPr>
            <a:endParaRPr lang="en-US" dirty="0" smtClean="0"/>
          </a:p>
          <a:p>
            <a:pPr marL="0" lvl="0" indent="0">
              <a:lnSpc>
                <a:spcPct val="100000"/>
              </a:lnSpc>
              <a:spcBef>
                <a:spcPts val="0"/>
              </a:spcBef>
              <a:buClrTx/>
              <a:buSzTx/>
              <a:buNone/>
            </a:pPr>
            <a:endParaRPr lang="en-US" dirty="0"/>
          </a:p>
          <a:p>
            <a:pPr marL="0" lvl="0" indent="0">
              <a:lnSpc>
                <a:spcPct val="100000"/>
              </a:lnSpc>
              <a:spcBef>
                <a:spcPts val="0"/>
              </a:spcBef>
              <a:buClrTx/>
              <a:buSzTx/>
              <a:buNone/>
            </a:pPr>
            <a:r>
              <a:rPr lang="en-US" sz="2400" b="1" dirty="0" smtClean="0"/>
              <a:t>1934</a:t>
            </a:r>
            <a:r>
              <a:rPr lang="en-US" dirty="0" smtClean="0"/>
              <a:t>  Communications Act establishes to Federal Communications Commission (FCC)</a:t>
            </a: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ClrTx/>
              <a:buSzTx/>
              <a:buNone/>
            </a:pPr>
            <a:endParaRPr lang="en-US" sz="2400" b="1" dirty="0" smtClean="0"/>
          </a:p>
          <a:p>
            <a:pPr marL="0" lvl="0" indent="0">
              <a:lnSpc>
                <a:spcPct val="100000"/>
              </a:lnSpc>
              <a:spcBef>
                <a:spcPts val="0"/>
              </a:spcBef>
              <a:buClrTx/>
              <a:buSzTx/>
              <a:buNone/>
            </a:pPr>
            <a:r>
              <a:rPr lang="en-US" sz="2400" b="1" dirty="0" smtClean="0"/>
              <a:t>1941</a:t>
            </a:r>
            <a:r>
              <a:rPr lang="en-US" dirty="0" smtClean="0"/>
              <a:t>  Pearl Harbor breaking news on the radio </a:t>
            </a: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ClrTx/>
              <a:buSzTx/>
              <a:buNone/>
            </a:pPr>
            <a:r>
              <a:rPr lang="en-US" dirty="0">
                <a:hlinkClick r:id="rId4"/>
              </a:rPr>
              <a:t>http://</a:t>
            </a:r>
            <a:r>
              <a:rPr lang="en-US" dirty="0" smtClean="0">
                <a:hlinkClick r:id="rId4"/>
              </a:rPr>
              <a:t>historymatters.gmu.edu/d/5167</a:t>
            </a:r>
            <a:r>
              <a:rPr lang="en-US" dirty="0" smtClean="0"/>
              <a:t> 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7300" y="396240"/>
            <a:ext cx="4406900" cy="3306926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2696" y="1880272"/>
            <a:ext cx="4648139" cy="2955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7219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6518" y="349624"/>
            <a:ext cx="10751730" cy="5822576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2400" b="1" dirty="0" smtClean="0"/>
          </a:p>
          <a:p>
            <a:pPr marL="0" indent="0">
              <a:buNone/>
            </a:pPr>
            <a:r>
              <a:rPr lang="en-US" sz="2400" b="1" dirty="0" smtClean="0"/>
              <a:t>1949</a:t>
            </a:r>
            <a:r>
              <a:rPr lang="en-US" dirty="0" smtClean="0"/>
              <a:t>  Harry </a:t>
            </a:r>
            <a:r>
              <a:rPr lang="en-US" dirty="0"/>
              <a:t>Truman’s inauguration is the first </a:t>
            </a:r>
            <a:r>
              <a:rPr lang="en-US" dirty="0" smtClean="0">
                <a:hlinkClick r:id="rId3"/>
              </a:rPr>
              <a:t>televised</a:t>
            </a:r>
            <a:endParaRPr lang="en-US" dirty="0" smtClean="0"/>
          </a:p>
          <a:p>
            <a:pPr marL="0" indent="0">
              <a:buNone/>
            </a:pPr>
            <a:endParaRPr lang="en-US" sz="2400" b="1" dirty="0" smtClean="0"/>
          </a:p>
          <a:p>
            <a:pPr marL="0" indent="0">
              <a:buNone/>
            </a:pPr>
            <a:r>
              <a:rPr lang="en-US" sz="2400" b="1" dirty="0" smtClean="0"/>
              <a:t>1949</a:t>
            </a:r>
            <a:r>
              <a:rPr lang="en-US" dirty="0" smtClean="0"/>
              <a:t>   Fairness Doctrine established by FCC </a:t>
            </a:r>
          </a:p>
          <a:p>
            <a:pPr marL="0" indent="0">
              <a:buNone/>
            </a:pPr>
            <a:endParaRPr lang="en-US" sz="2400" b="1" dirty="0" smtClean="0"/>
          </a:p>
          <a:p>
            <a:pPr marL="0" indent="0">
              <a:buNone/>
            </a:pPr>
            <a:r>
              <a:rPr lang="en-US" sz="2400" b="1" dirty="0" smtClean="0"/>
              <a:t>1950 </a:t>
            </a:r>
            <a:r>
              <a:rPr lang="en-US" dirty="0" smtClean="0"/>
              <a:t>  9</a:t>
            </a:r>
            <a:r>
              <a:rPr lang="en-US" dirty="0"/>
              <a:t>% of American homes have a </a:t>
            </a:r>
            <a:r>
              <a:rPr lang="en-US" dirty="0">
                <a:hlinkClick r:id="rId4"/>
              </a:rPr>
              <a:t>television</a:t>
            </a:r>
            <a:r>
              <a:rPr lang="en-US" dirty="0"/>
              <a:t> </a:t>
            </a:r>
            <a:endParaRPr lang="en-US" dirty="0" smtClean="0"/>
          </a:p>
          <a:p>
            <a:pPr marL="0" indent="0">
              <a:buNone/>
            </a:pPr>
            <a:endParaRPr lang="en-US" sz="2400" b="1" dirty="0" smtClean="0"/>
          </a:p>
          <a:p>
            <a:pPr marL="0" indent="0">
              <a:buNone/>
            </a:pPr>
            <a:r>
              <a:rPr lang="en-US" dirty="0" smtClean="0">
                <a:solidFill>
                  <a:schemeClr val="accent2"/>
                </a:solidFill>
              </a:rPr>
              <a:t>         NBC, CBS, and ABC established</a:t>
            </a:r>
            <a:endParaRPr lang="en-US" dirty="0">
              <a:solidFill>
                <a:schemeClr val="accent2"/>
              </a:solidFill>
            </a:endParaRPr>
          </a:p>
          <a:p>
            <a:pPr marL="0" indent="0">
              <a:buNone/>
            </a:pPr>
            <a:endParaRPr lang="en-US" sz="2400" b="1" dirty="0" smtClean="0"/>
          </a:p>
          <a:p>
            <a:pPr marL="0" indent="0">
              <a:buNone/>
            </a:pPr>
            <a:r>
              <a:rPr lang="en-US" sz="2400" b="1" dirty="0" smtClean="0"/>
              <a:t>1952 </a:t>
            </a:r>
            <a:r>
              <a:rPr lang="en-US" dirty="0" smtClean="0"/>
              <a:t>  first </a:t>
            </a:r>
            <a:r>
              <a:rPr lang="en-US" dirty="0" smtClean="0">
                <a:hlinkClick r:id="rId5"/>
              </a:rPr>
              <a:t>political ad </a:t>
            </a:r>
            <a:r>
              <a:rPr lang="en-US" dirty="0" smtClean="0"/>
              <a:t>on television</a:t>
            </a:r>
            <a:endParaRPr lang="en-US" dirty="0"/>
          </a:p>
          <a:p>
            <a:pPr marL="0" indent="0">
              <a:buNone/>
            </a:pPr>
            <a:endParaRPr lang="en-US" sz="2400" b="1" dirty="0" smtClean="0"/>
          </a:p>
          <a:p>
            <a:pPr marL="0" indent="0">
              <a:buNone/>
            </a:pPr>
            <a:r>
              <a:rPr lang="en-US" sz="2400" b="1" dirty="0" smtClean="0"/>
              <a:t>1960</a:t>
            </a:r>
            <a:r>
              <a:rPr lang="en-US" dirty="0" smtClean="0"/>
              <a:t>   90</a:t>
            </a:r>
            <a:r>
              <a:rPr lang="en-US" dirty="0"/>
              <a:t>% of American homes have TVs</a:t>
            </a:r>
          </a:p>
          <a:p>
            <a:endParaRPr lang="en-US" dirty="0"/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8443" y="1582499"/>
            <a:ext cx="5021088" cy="4150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3690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576" y="295835"/>
            <a:ext cx="11020672" cy="5876365"/>
          </a:xfrm>
        </p:spPr>
        <p:txBody>
          <a:bodyPr/>
          <a:lstStyle/>
          <a:p>
            <a:pPr marL="0" indent="0">
              <a:buNone/>
            </a:pPr>
            <a:r>
              <a:rPr lang="en-US" sz="2400" b="1" dirty="0" smtClean="0"/>
              <a:t>1960</a:t>
            </a:r>
            <a:r>
              <a:rPr lang="en-US" b="1" dirty="0" smtClean="0"/>
              <a:t> </a:t>
            </a:r>
            <a:r>
              <a:rPr lang="en-US" dirty="0" smtClean="0"/>
              <a:t>televised </a:t>
            </a:r>
            <a:r>
              <a:rPr lang="en-US" dirty="0">
                <a:hlinkClick r:id="rId3"/>
              </a:rPr>
              <a:t>debate</a:t>
            </a:r>
            <a:r>
              <a:rPr lang="en-US" dirty="0"/>
              <a:t> between Nixon and </a:t>
            </a:r>
            <a:r>
              <a:rPr lang="en-US" dirty="0" smtClean="0"/>
              <a:t>JFK</a:t>
            </a:r>
          </a:p>
          <a:p>
            <a:pPr marL="457200" indent="-457200">
              <a:buAutoNum type="arabicPlain" startAt="1960"/>
            </a:pPr>
            <a:endParaRPr lang="en-US" dirty="0"/>
          </a:p>
          <a:p>
            <a:pPr marL="457200" indent="-457200">
              <a:buAutoNum type="arabicPlain" startAt="1960"/>
            </a:pPr>
            <a:endParaRPr lang="en-US" dirty="0" smtClean="0"/>
          </a:p>
          <a:p>
            <a:pPr marL="457200" indent="-457200">
              <a:buAutoNum type="arabicPlain" startAt="1960"/>
            </a:pPr>
            <a:endParaRPr lang="en-US" dirty="0"/>
          </a:p>
          <a:p>
            <a:pPr marL="0" indent="0">
              <a:buNone/>
            </a:pPr>
            <a:r>
              <a:rPr lang="en-US" sz="2400" b="1" dirty="0"/>
              <a:t>1965-73</a:t>
            </a:r>
            <a:r>
              <a:rPr lang="en-US" dirty="0"/>
              <a:t>  </a:t>
            </a: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/>
              <a:t> </a:t>
            </a:r>
            <a:r>
              <a:rPr lang="en-US" dirty="0">
                <a:hlinkClick r:id="rId4"/>
              </a:rPr>
              <a:t>Vietnam War </a:t>
            </a:r>
            <a:r>
              <a:rPr lang="en-US" dirty="0"/>
              <a:t>= first war after people have TVs</a:t>
            </a:r>
          </a:p>
          <a:p>
            <a:pPr marL="0" indent="0">
              <a:buNone/>
            </a:pPr>
            <a:r>
              <a:rPr lang="en-US" dirty="0">
                <a:hlinkClick r:id="rId5"/>
              </a:rPr>
              <a:t>Walter Cronkite</a:t>
            </a:r>
            <a:r>
              <a:rPr lang="en-US" dirty="0"/>
              <a:t> , CBS News anchor </a:t>
            </a:r>
          </a:p>
          <a:p>
            <a:pPr marL="0" indent="0">
              <a:buNone/>
            </a:pPr>
            <a:r>
              <a:rPr lang="en-US" dirty="0"/>
              <a:t>“the most trusted man in America”</a:t>
            </a:r>
          </a:p>
          <a:p>
            <a:pPr marL="457200" indent="-457200">
              <a:buAutoNum type="arabicPlain" startAt="1960"/>
            </a:pPr>
            <a:endParaRPr lang="en-US" dirty="0" smtClean="0"/>
          </a:p>
          <a:p>
            <a:pPr marL="457200" indent="-457200">
              <a:buAutoNum type="arabicPlain" startAt="1960"/>
            </a:pPr>
            <a:endParaRPr lang="en-US" dirty="0"/>
          </a:p>
          <a:p>
            <a:pPr marL="457200" indent="-457200">
              <a:buAutoNum type="arabicPlain" startAt="1960"/>
            </a:pPr>
            <a:endParaRPr lang="en-US" dirty="0"/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9048" y="295835"/>
            <a:ext cx="5522258" cy="209440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5147" y="3306696"/>
            <a:ext cx="4077417" cy="3054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5728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66040" y="914937"/>
            <a:ext cx="10953436" cy="5687568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2400" b="1" dirty="0" smtClean="0"/>
              <a:t>Early 1970s     </a:t>
            </a:r>
            <a:r>
              <a:rPr lang="en-US" dirty="0" smtClean="0"/>
              <a:t>sale </a:t>
            </a:r>
            <a:r>
              <a:rPr lang="en-US" dirty="0"/>
              <a:t>of color TV outnumbers black and white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sz="2400" b="1" dirty="0" smtClean="0"/>
              <a:t>June </a:t>
            </a:r>
            <a:r>
              <a:rPr lang="en-US" sz="2400" b="1" dirty="0"/>
              <a:t>1971    </a:t>
            </a:r>
            <a:r>
              <a:rPr lang="en-US" sz="2400" b="1" dirty="0" smtClean="0"/>
              <a:t>      “</a:t>
            </a:r>
            <a:r>
              <a:rPr lang="en-US" dirty="0" smtClean="0"/>
              <a:t>Pentagon Papers” printed in </a:t>
            </a:r>
            <a:r>
              <a:rPr lang="en-US" u="sng" dirty="0" smtClean="0"/>
              <a:t>The New York Times</a:t>
            </a:r>
            <a:endParaRPr lang="en-US" u="sng" dirty="0"/>
          </a:p>
          <a:p>
            <a:pPr marL="0" indent="0">
              <a:buNone/>
            </a:pPr>
            <a:r>
              <a:rPr lang="en-US" dirty="0"/>
              <a:t> </a:t>
            </a:r>
            <a:endParaRPr lang="en-US" dirty="0" smtClean="0"/>
          </a:p>
          <a:p>
            <a:pPr marL="0" indent="0" algn="r">
              <a:buNone/>
            </a:pPr>
            <a:endParaRPr lang="en-US" sz="2400" b="1" dirty="0" smtClean="0"/>
          </a:p>
          <a:p>
            <a:pPr marL="0" indent="0" algn="r">
              <a:buNone/>
            </a:pPr>
            <a:endParaRPr lang="en-US" sz="2400" b="1" dirty="0"/>
          </a:p>
          <a:p>
            <a:pPr marL="0" indent="0" algn="r">
              <a:buNone/>
            </a:pPr>
            <a:endParaRPr lang="en-US" sz="2400" b="1" dirty="0" smtClean="0"/>
          </a:p>
          <a:p>
            <a:pPr marL="0" indent="0" algn="r">
              <a:buNone/>
            </a:pPr>
            <a:endParaRPr lang="en-US" sz="2400" b="1" dirty="0"/>
          </a:p>
          <a:p>
            <a:pPr marL="0" indent="0" algn="r">
              <a:buNone/>
            </a:pPr>
            <a:endParaRPr lang="en-US" sz="2400" b="1" dirty="0" smtClean="0"/>
          </a:p>
          <a:p>
            <a:pPr marL="0" indent="0" algn="r">
              <a:buNone/>
            </a:pPr>
            <a:endParaRPr lang="en-US" sz="2400" b="1" dirty="0"/>
          </a:p>
          <a:p>
            <a:pPr marL="0" indent="0" algn="r">
              <a:buNone/>
            </a:pPr>
            <a:endParaRPr lang="en-US" sz="2400" b="1" dirty="0" smtClean="0"/>
          </a:p>
          <a:p>
            <a:pPr marL="0" indent="0" algn="r">
              <a:buNone/>
            </a:pPr>
            <a:r>
              <a:rPr lang="en-US" sz="2400" b="1" dirty="0" smtClean="0"/>
              <a:t>1974  </a:t>
            </a:r>
            <a:r>
              <a:rPr lang="en-US" u="sng" dirty="0" smtClean="0"/>
              <a:t> The Washington </a:t>
            </a:r>
            <a:r>
              <a:rPr lang="en-US" u="sng" dirty="0"/>
              <a:t>Post </a:t>
            </a:r>
            <a:r>
              <a:rPr lang="en-US" dirty="0"/>
              <a:t>brings down </a:t>
            </a:r>
            <a:endParaRPr lang="en-US" dirty="0" smtClean="0"/>
          </a:p>
          <a:p>
            <a:pPr marL="0" indent="0" algn="r">
              <a:buNone/>
            </a:pPr>
            <a:r>
              <a:rPr lang="en-US" dirty="0" smtClean="0"/>
              <a:t>President Nixon with investigative journalism </a:t>
            </a:r>
            <a:endParaRPr lang="en-US" dirty="0"/>
          </a:p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0967" y="2093976"/>
            <a:ext cx="5892317" cy="337715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389" y="2462033"/>
            <a:ext cx="4449734" cy="37101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1062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06824"/>
            <a:ext cx="10988394" cy="5365376"/>
          </a:xfrm>
        </p:spPr>
      </p:pic>
    </p:spTree>
    <p:extLst>
      <p:ext uri="{BB962C8B-B14F-4D97-AF65-F5344CB8AC3E}">
        <p14:creationId xmlns:p14="http://schemas.microsoft.com/office/powerpoint/2010/main" val="405885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400" b="1" dirty="0"/>
              <a:t>1980</a:t>
            </a:r>
            <a:r>
              <a:rPr lang="en-US" dirty="0"/>
              <a:t>   </a:t>
            </a:r>
            <a:r>
              <a:rPr lang="en-US" dirty="0">
                <a:hlinkClick r:id="rId3"/>
              </a:rPr>
              <a:t>CNN </a:t>
            </a:r>
            <a:r>
              <a:rPr lang="en-US" dirty="0" smtClean="0">
                <a:hlinkClick r:id="rId3"/>
              </a:rPr>
              <a:t>launches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  </a:t>
            </a:r>
          </a:p>
          <a:p>
            <a:pPr marL="0" indent="0">
              <a:buNone/>
            </a:pPr>
            <a:r>
              <a:rPr lang="en-US" dirty="0"/>
              <a:t> </a:t>
            </a:r>
          </a:p>
          <a:p>
            <a:pPr marL="0" indent="0">
              <a:buNone/>
            </a:pPr>
            <a:r>
              <a:rPr lang="en-US" dirty="0" smtClean="0"/>
              <a:t/>
            </a:r>
            <a:br>
              <a:rPr lang="en-US" dirty="0" smtClean="0"/>
            </a:br>
            <a:r>
              <a:rPr lang="en-US" sz="2400" b="1" dirty="0" smtClean="0"/>
              <a:t>1987</a:t>
            </a:r>
            <a:r>
              <a:rPr lang="en-US" dirty="0" smtClean="0"/>
              <a:t>    </a:t>
            </a:r>
            <a:r>
              <a:rPr lang="en-US" dirty="0"/>
              <a:t>Fairness Doctrine ends </a:t>
            </a:r>
            <a:r>
              <a:rPr lang="en-US" dirty="0">
                <a:sym typeface="Wingdings" charset="2"/>
              </a:rPr>
              <a:t></a:t>
            </a:r>
            <a:r>
              <a:rPr lang="en-US" dirty="0"/>
              <a:t> </a:t>
            </a:r>
            <a:r>
              <a:rPr lang="en-US" dirty="0" smtClean="0"/>
              <a:t>rise of conservative talk radio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sz="2400" b="1" dirty="0"/>
              <a:t>1991</a:t>
            </a:r>
            <a:r>
              <a:rPr lang="en-US" dirty="0"/>
              <a:t>   </a:t>
            </a:r>
            <a:r>
              <a:rPr lang="en-US" dirty="0" smtClean="0"/>
              <a:t> Operation Desert Storm </a:t>
            </a:r>
            <a:r>
              <a:rPr lang="en-US" dirty="0" smtClean="0">
                <a:hlinkClick r:id="rId4"/>
              </a:rPr>
              <a:t>live </a:t>
            </a:r>
            <a:r>
              <a:rPr lang="en-US" dirty="0">
                <a:hlinkClick r:id="rId4"/>
              </a:rPr>
              <a:t>on </a:t>
            </a:r>
            <a:r>
              <a:rPr lang="en-US" dirty="0" smtClean="0">
                <a:hlinkClick r:id="rId4"/>
              </a:rPr>
              <a:t>CNN</a:t>
            </a:r>
            <a:endParaRPr lang="en-US" dirty="0"/>
          </a:p>
          <a:p>
            <a:pPr marL="0" indent="0">
              <a:buNone/>
            </a:pPr>
            <a:r>
              <a:rPr lang="en-US" dirty="0" smtClean="0"/>
              <a:t> </a:t>
            </a:r>
            <a:endParaRPr lang="en-US" dirty="0"/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0907" y="325717"/>
            <a:ext cx="3062941" cy="306294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2335" y="4146804"/>
            <a:ext cx="3031758" cy="25442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5252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5153" y="820271"/>
            <a:ext cx="10913095" cy="5351929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2600" b="1" dirty="0" smtClean="0"/>
              <a:t>1990s </a:t>
            </a:r>
            <a:r>
              <a:rPr lang="en-US" dirty="0" smtClean="0"/>
              <a:t>     </a:t>
            </a:r>
            <a:r>
              <a:rPr lang="en-US" dirty="0" smtClean="0">
                <a:hlinkClick r:id="rId3"/>
              </a:rPr>
              <a:t>AOL </a:t>
            </a:r>
            <a:r>
              <a:rPr lang="en-US" dirty="0" smtClean="0"/>
              <a:t>email launches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 </a:t>
            </a:r>
          </a:p>
          <a:p>
            <a:pPr marL="0" indent="0">
              <a:buNone/>
            </a:pPr>
            <a:r>
              <a:rPr lang="en-US" sz="2600" b="1" dirty="0"/>
              <a:t>1993</a:t>
            </a:r>
            <a:r>
              <a:rPr lang="en-US" dirty="0"/>
              <a:t> </a:t>
            </a:r>
            <a:r>
              <a:rPr lang="en-US" dirty="0" smtClean="0"/>
              <a:t>       Mosaic created at the University of Illinois </a:t>
            </a:r>
            <a:r>
              <a:rPr lang="mr-IN" dirty="0" smtClean="0"/>
              <a:t>–</a:t>
            </a:r>
            <a:r>
              <a:rPr lang="en-US" dirty="0" smtClean="0"/>
              <a:t> NCSA 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  </a:t>
            </a:r>
          </a:p>
          <a:p>
            <a:pPr marL="0" indent="0">
              <a:buNone/>
            </a:pPr>
            <a:r>
              <a:rPr lang="en-US" sz="2400" b="1" dirty="0"/>
              <a:t>1994</a:t>
            </a:r>
            <a:r>
              <a:rPr lang="en-US" dirty="0"/>
              <a:t>   </a:t>
            </a:r>
            <a:r>
              <a:rPr lang="en-US" dirty="0" smtClean="0"/>
              <a:t>      White </a:t>
            </a:r>
            <a:r>
              <a:rPr lang="en-US" dirty="0"/>
              <a:t>House goes online</a:t>
            </a:r>
          </a:p>
          <a:p>
            <a:pPr marL="0" indent="0">
              <a:buNone/>
            </a:pPr>
            <a:r>
              <a:rPr lang="en-US" dirty="0"/>
              <a:t> </a:t>
            </a:r>
          </a:p>
          <a:p>
            <a:pPr marL="0" indent="0">
              <a:buNone/>
            </a:pPr>
            <a:r>
              <a:rPr lang="en-US" sz="2400" b="1" dirty="0" smtClean="0"/>
              <a:t>1994</a:t>
            </a:r>
            <a:r>
              <a:rPr lang="en-US" dirty="0" smtClean="0"/>
              <a:t>                                                created</a:t>
            </a:r>
          </a:p>
          <a:p>
            <a:pPr marL="0" indent="0">
              <a:buNone/>
            </a:pPr>
            <a:endParaRPr lang="en-US" b="1" dirty="0" smtClean="0"/>
          </a:p>
          <a:p>
            <a:pPr marL="0" indent="0">
              <a:buNone/>
            </a:pPr>
            <a:r>
              <a:rPr lang="en-US" sz="2400" b="1" dirty="0" smtClean="0"/>
              <a:t>1996    </a:t>
            </a:r>
            <a:r>
              <a:rPr lang="en-US" u="sng" dirty="0" smtClean="0"/>
              <a:t>NY Times </a:t>
            </a:r>
            <a:r>
              <a:rPr lang="en-US" dirty="0" smtClean="0"/>
              <a:t>and </a:t>
            </a:r>
            <a:r>
              <a:rPr lang="en-US" u="sng" dirty="0" smtClean="0"/>
              <a:t>Washington Post</a:t>
            </a:r>
          </a:p>
          <a:p>
            <a:pPr marL="0" indent="0">
              <a:buNone/>
            </a:pPr>
            <a:r>
              <a:rPr lang="en-US" sz="2400" b="1" dirty="0" smtClean="0"/>
              <a:t>             </a:t>
            </a:r>
            <a:r>
              <a:rPr lang="en-US" dirty="0" smtClean="0"/>
              <a:t>go online</a:t>
            </a:r>
          </a:p>
          <a:p>
            <a:pPr marL="0" indent="0">
              <a:buNone/>
            </a:pPr>
            <a:r>
              <a:rPr lang="en-US" sz="2400" b="1" dirty="0" smtClean="0"/>
              <a:t>1997</a:t>
            </a:r>
            <a:r>
              <a:rPr lang="en-US" sz="2400" dirty="0" smtClean="0"/>
              <a:t> </a:t>
            </a:r>
            <a:r>
              <a:rPr lang="en-US" dirty="0" smtClean="0"/>
              <a:t>     </a:t>
            </a:r>
            <a:r>
              <a:rPr lang="en-US" i="1" dirty="0" smtClean="0"/>
              <a:t>Google</a:t>
            </a:r>
            <a:r>
              <a:rPr lang="en-US" dirty="0" smtClean="0"/>
              <a:t> registers </a:t>
            </a:r>
            <a:r>
              <a:rPr lang="en-US" dirty="0"/>
              <a:t>a domain</a:t>
            </a:r>
          </a:p>
          <a:p>
            <a:pPr marL="0" indent="0">
              <a:buNone/>
            </a:pPr>
            <a:r>
              <a:rPr lang="en-US" dirty="0"/>
              <a:t>  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848" y="3388659"/>
            <a:ext cx="2781300" cy="9144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3393" y="2743199"/>
            <a:ext cx="3758453" cy="39485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9552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9282" y="484632"/>
            <a:ext cx="10590366" cy="5966968"/>
          </a:xfrm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r>
              <a:rPr lang="en-US" dirty="0"/>
              <a:t> </a:t>
            </a:r>
          </a:p>
          <a:p>
            <a:pPr marL="0" indent="0">
              <a:buNone/>
            </a:pPr>
            <a:endParaRPr lang="en-US" sz="5100" dirty="0"/>
          </a:p>
          <a:p>
            <a:pPr marL="0" indent="0">
              <a:buNone/>
            </a:pPr>
            <a:r>
              <a:rPr lang="en-US" sz="9600" b="1" dirty="0"/>
              <a:t>2001 </a:t>
            </a:r>
            <a:r>
              <a:rPr lang="en-US" sz="5100" b="1" dirty="0"/>
              <a:t>  </a:t>
            </a:r>
            <a:r>
              <a:rPr lang="en-US" sz="5100" dirty="0" smtClean="0"/>
              <a:t>       </a:t>
            </a:r>
            <a:r>
              <a:rPr lang="en-US" sz="8000" dirty="0" smtClean="0"/>
              <a:t>9/11 </a:t>
            </a:r>
            <a:r>
              <a:rPr lang="en-US" sz="8000" dirty="0"/>
              <a:t>on TV</a:t>
            </a:r>
          </a:p>
          <a:p>
            <a:pPr marL="0" indent="0">
              <a:buNone/>
            </a:pPr>
            <a:r>
              <a:rPr lang="en-US" sz="5100" dirty="0"/>
              <a:t> </a:t>
            </a:r>
          </a:p>
          <a:p>
            <a:pPr marL="0" indent="0">
              <a:buNone/>
            </a:pPr>
            <a:r>
              <a:rPr lang="en-US" sz="9600" b="1" dirty="0" smtClean="0"/>
              <a:t>2001 </a:t>
            </a:r>
            <a:r>
              <a:rPr lang="en-US" sz="5100" b="1" dirty="0" smtClean="0"/>
              <a:t>  </a:t>
            </a:r>
            <a:r>
              <a:rPr lang="en-US" sz="5100" dirty="0" smtClean="0"/>
              <a:t>       </a:t>
            </a:r>
            <a:r>
              <a:rPr lang="en-US" sz="8000" dirty="0" smtClean="0"/>
              <a:t>Wikipedia begins</a:t>
            </a:r>
          </a:p>
          <a:p>
            <a:pPr marL="0" indent="0">
              <a:buNone/>
            </a:pPr>
            <a:endParaRPr lang="en-US" sz="5100" dirty="0" smtClean="0"/>
          </a:p>
          <a:p>
            <a:pPr marL="0" indent="0">
              <a:buNone/>
            </a:pPr>
            <a:r>
              <a:rPr lang="en-US" sz="9600" b="1" dirty="0" smtClean="0"/>
              <a:t>2004 </a:t>
            </a:r>
            <a:r>
              <a:rPr lang="en-US" sz="5100" dirty="0" smtClean="0"/>
              <a:t>          </a:t>
            </a:r>
            <a:r>
              <a:rPr lang="en-US" sz="8000" dirty="0" smtClean="0"/>
              <a:t>Facebook </a:t>
            </a:r>
            <a:r>
              <a:rPr lang="en-US" sz="8000" dirty="0"/>
              <a:t>begins</a:t>
            </a:r>
          </a:p>
          <a:p>
            <a:pPr marL="0" indent="0">
              <a:buNone/>
            </a:pPr>
            <a:r>
              <a:rPr lang="en-US" sz="5100" dirty="0"/>
              <a:t> </a:t>
            </a:r>
          </a:p>
          <a:p>
            <a:pPr marL="0" indent="0">
              <a:buNone/>
            </a:pPr>
            <a:r>
              <a:rPr lang="en-US" sz="9600" b="1" dirty="0"/>
              <a:t>2005</a:t>
            </a:r>
            <a:r>
              <a:rPr lang="en-US" sz="9600" dirty="0"/>
              <a:t> </a:t>
            </a:r>
            <a:r>
              <a:rPr lang="en-US" sz="9600" dirty="0" smtClean="0"/>
              <a:t> </a:t>
            </a:r>
            <a:r>
              <a:rPr lang="en-US" sz="5100" dirty="0" smtClean="0"/>
              <a:t>        </a:t>
            </a:r>
            <a:r>
              <a:rPr lang="en-US" sz="8000" dirty="0" smtClean="0">
                <a:hlinkClick r:id="rId3"/>
              </a:rPr>
              <a:t>YouTube</a:t>
            </a:r>
            <a:r>
              <a:rPr lang="en-US" sz="8000" dirty="0" smtClean="0"/>
              <a:t> </a:t>
            </a:r>
            <a:r>
              <a:rPr lang="en-US" sz="8000" dirty="0"/>
              <a:t>begins</a:t>
            </a:r>
          </a:p>
          <a:p>
            <a:pPr marL="0" indent="0">
              <a:buNone/>
            </a:pPr>
            <a:r>
              <a:rPr lang="en-US" sz="8000" dirty="0"/>
              <a:t> </a:t>
            </a:r>
          </a:p>
          <a:p>
            <a:pPr marL="0" indent="0">
              <a:buNone/>
            </a:pPr>
            <a:r>
              <a:rPr lang="en-US" sz="9600" b="1" dirty="0"/>
              <a:t>2005 </a:t>
            </a:r>
            <a:r>
              <a:rPr lang="en-US" sz="9600" b="1" dirty="0" smtClean="0"/>
              <a:t>     </a:t>
            </a:r>
            <a:r>
              <a:rPr lang="en-US" sz="8000" dirty="0"/>
              <a:t>b</a:t>
            </a:r>
            <a:r>
              <a:rPr lang="en-US" sz="8000" dirty="0" smtClean="0"/>
              <a:t>roadband </a:t>
            </a:r>
            <a:r>
              <a:rPr lang="en-US" sz="8000" dirty="0"/>
              <a:t>surpasses digital</a:t>
            </a:r>
          </a:p>
          <a:p>
            <a:pPr marL="0" indent="0">
              <a:buNone/>
            </a:pPr>
            <a:r>
              <a:rPr lang="en-US" sz="8000" dirty="0"/>
              <a:t> </a:t>
            </a:r>
            <a:endParaRPr lang="en-US" sz="5100" dirty="0"/>
          </a:p>
          <a:p>
            <a:pPr marL="0" indent="0">
              <a:buNone/>
            </a:pPr>
            <a:r>
              <a:rPr lang="en-US" sz="5100" dirty="0"/>
              <a:t> </a:t>
            </a:r>
            <a:r>
              <a:rPr lang="en-US" sz="9600" b="1" dirty="0" smtClean="0"/>
              <a:t>2006</a:t>
            </a:r>
            <a:r>
              <a:rPr lang="en-US" sz="5100" dirty="0" smtClean="0"/>
              <a:t>          </a:t>
            </a:r>
            <a:r>
              <a:rPr lang="en-US" sz="8000" dirty="0" smtClean="0"/>
              <a:t>Twitter </a:t>
            </a:r>
            <a:r>
              <a:rPr lang="en-US" sz="8000" dirty="0"/>
              <a:t>begins</a:t>
            </a:r>
          </a:p>
          <a:p>
            <a:pPr marL="0" indent="0">
              <a:buNone/>
            </a:pPr>
            <a:endParaRPr lang="en-US" sz="5100" dirty="0"/>
          </a:p>
          <a:p>
            <a:pPr marL="0" indent="0">
              <a:buNone/>
            </a:pPr>
            <a:r>
              <a:rPr lang="en-US" sz="5100" dirty="0"/>
              <a:t> </a:t>
            </a:r>
          </a:p>
          <a:p>
            <a:pPr marL="0" indent="0">
              <a:buNone/>
            </a:pPr>
            <a:r>
              <a:rPr lang="en-US" dirty="0"/>
              <a:t> </a:t>
            </a:r>
          </a:p>
          <a:p>
            <a:pPr marL="0" indent="0">
              <a:buNone/>
            </a:pPr>
            <a:r>
              <a:rPr lang="en-US" dirty="0"/>
              <a:t> 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3617" y="484632"/>
            <a:ext cx="4284679" cy="582203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558" y="5180106"/>
            <a:ext cx="4815784" cy="12714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1212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9848" y="1815353"/>
            <a:ext cx="10058400" cy="476025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  </a:t>
            </a:r>
          </a:p>
          <a:p>
            <a:pPr marL="0" indent="0">
              <a:buNone/>
            </a:pPr>
            <a:r>
              <a:rPr lang="en-US" sz="2400" b="1" dirty="0" smtClean="0"/>
              <a:t>2006    </a:t>
            </a:r>
            <a:r>
              <a:rPr lang="en-US" dirty="0" smtClean="0"/>
              <a:t>WikiLeaks founded</a:t>
            </a:r>
          </a:p>
          <a:p>
            <a:pPr marL="0" indent="0">
              <a:buNone/>
            </a:pPr>
            <a:endParaRPr lang="en-US" sz="2400" b="1" dirty="0"/>
          </a:p>
          <a:p>
            <a:pPr marL="0" indent="0">
              <a:buNone/>
            </a:pPr>
            <a:r>
              <a:rPr lang="en-US" sz="2400" b="1" dirty="0" smtClean="0"/>
              <a:t>2007    </a:t>
            </a:r>
            <a:r>
              <a:rPr lang="en-US" dirty="0" smtClean="0"/>
              <a:t>Presidential </a:t>
            </a:r>
            <a:r>
              <a:rPr lang="en-US" dirty="0"/>
              <a:t>debates on </a:t>
            </a:r>
            <a:r>
              <a:rPr lang="en-US" dirty="0" smtClean="0"/>
              <a:t>YouTube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  </a:t>
            </a:r>
          </a:p>
          <a:p>
            <a:pPr marL="0" indent="0">
              <a:buNone/>
            </a:pPr>
            <a:r>
              <a:rPr lang="en-US" sz="2400" b="1" dirty="0" smtClean="0"/>
              <a:t>2013 </a:t>
            </a:r>
            <a:r>
              <a:rPr lang="en-US" dirty="0" smtClean="0"/>
              <a:t>    a </a:t>
            </a:r>
            <a:r>
              <a:rPr lang="en-US" dirty="0"/>
              <a:t>majority (53%) of Americans own a smart </a:t>
            </a:r>
            <a:r>
              <a:rPr lang="en-US" dirty="0" smtClean="0"/>
              <a:t>phone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sz="2400" b="1" dirty="0" smtClean="0"/>
              <a:t>2016</a:t>
            </a:r>
            <a:r>
              <a:rPr lang="en-US" dirty="0" smtClean="0"/>
              <a:t>    Tweeter in Chief = President Donald J. Trump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sz="2400" b="1" dirty="0" smtClean="0">
                <a:solidFill>
                  <a:schemeClr val="accent2"/>
                </a:solidFill>
              </a:rPr>
              <a:t>TODAY: the era of citizen journalism  </a:t>
            </a:r>
            <a:endParaRPr lang="en-US" sz="2400" b="1" dirty="0">
              <a:solidFill>
                <a:schemeClr val="accent2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5847" y="614830"/>
            <a:ext cx="3626223" cy="321783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9700" y="322326"/>
            <a:ext cx="1576883" cy="2528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4019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5400" dirty="0" smtClean="0"/>
              <a:t>Media Memories</a:t>
            </a:r>
            <a:r>
              <a:rPr lang="mr-IN" sz="5400" dirty="0" smtClean="0"/>
              <a:t>…</a:t>
            </a:r>
            <a:r>
              <a:rPr lang="en-US" sz="5400" dirty="0" smtClean="0"/>
              <a:t> </a:t>
            </a:r>
            <a:endParaRPr lang="en-US" sz="5400" dirty="0"/>
          </a:p>
        </p:txBody>
      </p:sp>
    </p:spTree>
    <p:extLst>
      <p:ext uri="{BB962C8B-B14F-4D97-AF65-F5344CB8AC3E}">
        <p14:creationId xmlns:p14="http://schemas.microsoft.com/office/powerpoint/2010/main" val="1121214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Where do </a:t>
            </a:r>
            <a:r>
              <a:rPr lang="en-US" dirty="0" err="1" smtClean="0"/>
              <a:t>americans</a:t>
            </a:r>
            <a:r>
              <a:rPr lang="en-US" dirty="0" smtClean="0"/>
              <a:t> get their news?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069848" y="2121407"/>
            <a:ext cx="10058400" cy="4521439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US" sz="1400" dirty="0" smtClean="0">
              <a:hlinkClick r:id="rId3"/>
            </a:endParaRPr>
          </a:p>
          <a:p>
            <a:pPr marL="0" indent="0" algn="ctr">
              <a:buNone/>
            </a:pPr>
            <a:endParaRPr lang="en-US" sz="1400" dirty="0">
              <a:hlinkClick r:id="rId3"/>
            </a:endParaRPr>
          </a:p>
          <a:p>
            <a:pPr marL="0" indent="0" algn="ctr">
              <a:buNone/>
            </a:pPr>
            <a:endParaRPr lang="en-US" sz="1400" dirty="0" smtClean="0">
              <a:hlinkClick r:id="rId3"/>
            </a:endParaRPr>
          </a:p>
          <a:p>
            <a:pPr marL="0" indent="0" algn="ctr">
              <a:buNone/>
            </a:pPr>
            <a:endParaRPr lang="en-US" sz="1400" dirty="0">
              <a:hlinkClick r:id="rId3"/>
            </a:endParaRPr>
          </a:p>
          <a:p>
            <a:pPr marL="0" indent="0" algn="ctr">
              <a:buNone/>
            </a:pPr>
            <a:endParaRPr lang="en-US" sz="1400" dirty="0" smtClean="0">
              <a:hlinkClick r:id="rId3"/>
            </a:endParaRPr>
          </a:p>
          <a:p>
            <a:pPr marL="0" indent="0" algn="ctr">
              <a:buNone/>
            </a:pPr>
            <a:endParaRPr lang="en-US" sz="1400" dirty="0">
              <a:hlinkClick r:id="rId3"/>
            </a:endParaRPr>
          </a:p>
          <a:p>
            <a:pPr marL="0" indent="0" algn="ctr">
              <a:buNone/>
            </a:pPr>
            <a:endParaRPr lang="en-US" sz="1400" dirty="0" smtClean="0">
              <a:hlinkClick r:id="rId3"/>
            </a:endParaRPr>
          </a:p>
          <a:p>
            <a:pPr marL="0" indent="0" algn="ctr">
              <a:buNone/>
            </a:pPr>
            <a:endParaRPr lang="en-US" sz="1400" dirty="0">
              <a:hlinkClick r:id="rId3"/>
            </a:endParaRPr>
          </a:p>
          <a:p>
            <a:pPr marL="0" indent="0" algn="ctr">
              <a:buNone/>
            </a:pPr>
            <a:endParaRPr lang="en-US" sz="1400" dirty="0" smtClean="0">
              <a:hlinkClick r:id="rId3"/>
            </a:endParaRPr>
          </a:p>
          <a:p>
            <a:pPr marL="0" indent="0" algn="ctr">
              <a:buNone/>
            </a:pPr>
            <a:endParaRPr lang="en-US" sz="1400" dirty="0">
              <a:hlinkClick r:id="rId3"/>
            </a:endParaRPr>
          </a:p>
          <a:p>
            <a:pPr marL="0" indent="0" algn="ctr">
              <a:buNone/>
            </a:pPr>
            <a:endParaRPr lang="en-US" sz="1400" dirty="0" smtClean="0">
              <a:hlinkClick r:id="rId3"/>
            </a:endParaRPr>
          </a:p>
          <a:p>
            <a:pPr marL="0" indent="0" algn="ctr">
              <a:buNone/>
            </a:pPr>
            <a:endParaRPr lang="en-US" sz="1400" dirty="0" smtClean="0">
              <a:hlinkClick r:id="rId3"/>
            </a:endParaRPr>
          </a:p>
          <a:p>
            <a:pPr marL="0" indent="0" algn="ctr">
              <a:buNone/>
            </a:pPr>
            <a:r>
              <a:rPr lang="en-US" sz="1400" dirty="0" smtClean="0">
                <a:hlinkClick r:id="rId3"/>
              </a:rPr>
              <a:t>http</a:t>
            </a:r>
            <a:r>
              <a:rPr lang="en-US" sz="1400" dirty="0">
                <a:hlinkClick r:id="rId3"/>
              </a:rPr>
              <a:t>://www.journalism.org/interactives/media-polarization</a:t>
            </a:r>
            <a:r>
              <a:rPr lang="en-US" sz="1400" dirty="0" smtClean="0">
                <a:hlinkClick r:id="rId3"/>
              </a:rPr>
              <a:t>/</a:t>
            </a:r>
            <a:r>
              <a:rPr lang="en-US" sz="1400" dirty="0" smtClean="0"/>
              <a:t> </a:t>
            </a:r>
            <a:endParaRPr lang="en-US" sz="1400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1564" y="1259541"/>
            <a:ext cx="6046152" cy="47512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7196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0" indent="0" algn="ctr">
              <a:buNone/>
            </a:pPr>
            <a:r>
              <a:rPr lang="en-US" sz="3600" dirty="0" smtClean="0"/>
              <a:t>NEWSPAPERS</a:t>
            </a:r>
          </a:p>
          <a:p>
            <a:pPr marL="0" indent="0" algn="ctr">
              <a:buNone/>
            </a:pPr>
            <a:endParaRPr lang="en-US" sz="3600" dirty="0" smtClean="0"/>
          </a:p>
          <a:p>
            <a:pPr marL="0" indent="0" algn="ctr">
              <a:buNone/>
            </a:pPr>
            <a:r>
              <a:rPr lang="en-US" sz="3600" dirty="0" smtClean="0"/>
              <a:t>RADIO</a:t>
            </a:r>
          </a:p>
          <a:p>
            <a:pPr marL="0" indent="0" algn="ctr">
              <a:buNone/>
            </a:pPr>
            <a:endParaRPr lang="en-US" sz="3600" dirty="0" smtClean="0"/>
          </a:p>
          <a:p>
            <a:pPr marL="0" indent="0" algn="ctr">
              <a:buNone/>
            </a:pPr>
            <a:r>
              <a:rPr lang="en-US" sz="3600" dirty="0" smtClean="0"/>
              <a:t>TV</a:t>
            </a:r>
            <a:br>
              <a:rPr lang="en-US" sz="3600" dirty="0" smtClean="0"/>
            </a:br>
            <a:endParaRPr lang="en-US" sz="3600" dirty="0" smtClean="0"/>
          </a:p>
          <a:p>
            <a:pPr marL="0" indent="0" algn="ctr">
              <a:buNone/>
            </a:pPr>
            <a:r>
              <a:rPr lang="en-US" sz="3600" dirty="0" smtClean="0"/>
              <a:t>INTERNET</a:t>
            </a:r>
          </a:p>
          <a:p>
            <a:pPr marL="0" indent="0" algn="ctr">
              <a:buNone/>
            </a:pPr>
            <a:endParaRPr lang="en-US" sz="3600" dirty="0" smtClean="0"/>
          </a:p>
          <a:p>
            <a:pPr marL="0" indent="0" algn="ctr">
              <a:buNone/>
            </a:pPr>
            <a:r>
              <a:rPr lang="en-US" sz="3600" dirty="0" smtClean="0"/>
              <a:t>SOCIAL MEDIA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1338458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1673" y="484632"/>
            <a:ext cx="10906575" cy="5687568"/>
          </a:xfrm>
        </p:spPr>
        <p:txBody>
          <a:bodyPr/>
          <a:lstStyle/>
          <a:p>
            <a:pPr marL="0" indent="0">
              <a:buNone/>
            </a:pPr>
            <a:r>
              <a:rPr lang="en-US" sz="2400" b="1" dirty="0" smtClean="0"/>
              <a:t>1671</a:t>
            </a:r>
            <a:r>
              <a:rPr lang="en-US" dirty="0" smtClean="0"/>
              <a:t>   Governor William Berkeley of Virginia wrote: </a:t>
            </a:r>
          </a:p>
          <a:p>
            <a:pPr marL="0" indent="0">
              <a:buNone/>
            </a:pPr>
            <a:r>
              <a:rPr lang="en-US" sz="1800" i="1" dirty="0" smtClean="0"/>
              <a:t>"I thank God, there are no free schools nor printing and I hope we shall not have, these hundred years, </a:t>
            </a:r>
            <a:r>
              <a:rPr lang="en-US" sz="1800" b="1" i="1" dirty="0" smtClean="0"/>
              <a:t>for learning has brought disobedience</a:t>
            </a:r>
            <a:r>
              <a:rPr lang="en-US" sz="1800" i="1" dirty="0"/>
              <a:t> </a:t>
            </a:r>
            <a:r>
              <a:rPr lang="en-US" sz="1800" i="1" dirty="0" smtClean="0"/>
              <a:t>. . . . God keep us from both." 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sz="2400" b="1" dirty="0" smtClean="0"/>
              <a:t>1690 </a:t>
            </a:r>
            <a:r>
              <a:rPr lang="en-US" dirty="0" smtClean="0"/>
              <a:t>  </a:t>
            </a:r>
            <a:r>
              <a:rPr lang="en-US" i="1" dirty="0" err="1" smtClean="0"/>
              <a:t>Publick</a:t>
            </a:r>
            <a:r>
              <a:rPr lang="en-US" i="1" dirty="0" smtClean="0"/>
              <a:t> </a:t>
            </a:r>
            <a:r>
              <a:rPr lang="en-US" i="1" dirty="0"/>
              <a:t>Occurrences, Both Foreign and </a:t>
            </a:r>
            <a:r>
              <a:rPr lang="en-US" i="1" dirty="0" err="1" smtClean="0"/>
              <a:t>Domestick</a:t>
            </a:r>
            <a:endParaRPr lang="en-US" i="1" dirty="0" smtClean="0"/>
          </a:p>
          <a:p>
            <a:pPr marL="0" indent="0">
              <a:buNone/>
            </a:pPr>
            <a:r>
              <a:rPr lang="en-US" i="1" dirty="0" smtClean="0"/>
              <a:t> 	</a:t>
            </a:r>
          </a:p>
          <a:p>
            <a:pPr marL="0" indent="0">
              <a:buNone/>
            </a:pPr>
            <a:endParaRPr lang="en-US" i="1" dirty="0" smtClean="0"/>
          </a:p>
          <a:p>
            <a:pPr marL="0" indent="0">
              <a:buNone/>
            </a:pPr>
            <a:endParaRPr lang="en-US" i="1" dirty="0" smtClean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2909" y="1676399"/>
            <a:ext cx="3317389" cy="46966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506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2605" y="68326"/>
            <a:ext cx="4187756" cy="6789674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4706" y="64910"/>
            <a:ext cx="4091077" cy="67930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4798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8545" y="-201706"/>
            <a:ext cx="10989703" cy="6938682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endParaRPr lang="en-US" sz="2800" dirty="0" smtClean="0"/>
          </a:p>
          <a:p>
            <a:pPr marL="0" indent="0">
              <a:buNone/>
            </a:pPr>
            <a:r>
              <a:rPr lang="en-US" sz="2400" b="1" dirty="0" smtClean="0"/>
              <a:t>1754</a:t>
            </a:r>
            <a:r>
              <a:rPr lang="en-US" sz="2800" b="1" dirty="0" smtClean="0"/>
              <a:t> </a:t>
            </a:r>
            <a:r>
              <a:rPr lang="en-US" dirty="0" smtClean="0"/>
              <a:t>Benjamin Franklin’s </a:t>
            </a:r>
            <a:r>
              <a:rPr lang="en-US" i="1" dirty="0" smtClean="0"/>
              <a:t>The Pennsylvania Gazette </a:t>
            </a:r>
            <a:r>
              <a:rPr lang="en-US" dirty="0" smtClean="0"/>
              <a:t>prints his political cartoon:</a:t>
            </a:r>
            <a:endParaRPr lang="en-US" dirty="0"/>
          </a:p>
          <a:p>
            <a:pPr marL="457200" indent="-457200">
              <a:buAutoNum type="arabicPlain" startAt="1754"/>
            </a:pPr>
            <a:endParaRPr lang="en-US" dirty="0" smtClean="0"/>
          </a:p>
          <a:p>
            <a:pPr marL="457200" indent="-457200">
              <a:buAutoNum type="arabicPlain" startAt="1754"/>
            </a:pPr>
            <a:endParaRPr lang="en-US" dirty="0"/>
          </a:p>
          <a:p>
            <a:pPr marL="457200" indent="-457200">
              <a:buAutoNum type="arabicPlain" startAt="1754"/>
            </a:pPr>
            <a:endParaRPr lang="en-US" dirty="0" smtClean="0"/>
          </a:p>
          <a:p>
            <a:pPr marL="457200" indent="-457200">
              <a:buAutoNum type="arabicPlain" startAt="1754"/>
            </a:pPr>
            <a:endParaRPr lang="en-US" dirty="0" smtClean="0"/>
          </a:p>
          <a:p>
            <a:pPr marL="0" indent="0">
              <a:buNone/>
            </a:pPr>
            <a:endParaRPr lang="en-US" sz="2400" b="1" dirty="0" smtClean="0"/>
          </a:p>
          <a:p>
            <a:pPr marL="0" indent="0">
              <a:buNone/>
            </a:pPr>
            <a:endParaRPr lang="en-US" sz="2400" b="1" dirty="0"/>
          </a:p>
          <a:p>
            <a:pPr marL="0" indent="0">
              <a:buNone/>
            </a:pPr>
            <a:endParaRPr lang="en-US" sz="2400" b="1" dirty="0" smtClean="0"/>
          </a:p>
          <a:p>
            <a:pPr marL="0" indent="0">
              <a:buNone/>
            </a:pPr>
            <a:r>
              <a:rPr lang="en-US" sz="2400" b="1" dirty="0" smtClean="0"/>
              <a:t>1765</a:t>
            </a:r>
            <a:r>
              <a:rPr lang="en-US" sz="2100" dirty="0" smtClean="0"/>
              <a:t>     Stamp Act</a:t>
            </a:r>
          </a:p>
          <a:p>
            <a:pPr marL="0" indent="0">
              <a:buNone/>
            </a:pPr>
            <a:endParaRPr lang="en-US" sz="2400" b="1" dirty="0" smtClean="0"/>
          </a:p>
          <a:p>
            <a:pPr marL="0" indent="0">
              <a:buNone/>
            </a:pPr>
            <a:r>
              <a:rPr lang="en-US" sz="2400" b="1" dirty="0" smtClean="0"/>
              <a:t>1776</a:t>
            </a:r>
            <a:r>
              <a:rPr lang="en-US" sz="2100" dirty="0" smtClean="0"/>
              <a:t>     Thomas Paine’s </a:t>
            </a:r>
            <a:r>
              <a:rPr lang="en-US" sz="2100" u="sng" dirty="0" smtClean="0"/>
              <a:t>Common Sense </a:t>
            </a:r>
          </a:p>
          <a:p>
            <a:pPr marL="0" indent="0">
              <a:buNone/>
            </a:pPr>
            <a:endParaRPr lang="en-US" sz="2100" dirty="0"/>
          </a:p>
          <a:p>
            <a:pPr marL="0" indent="0">
              <a:buNone/>
            </a:pPr>
            <a:endParaRPr lang="en-US" sz="2100" dirty="0" smtClean="0"/>
          </a:p>
          <a:p>
            <a:pPr marL="0" indent="0">
              <a:buNone/>
            </a:pPr>
            <a:endParaRPr lang="en-US" sz="2100" dirty="0" smtClean="0"/>
          </a:p>
          <a:p>
            <a:pPr marL="0" indent="0">
              <a:buNone/>
            </a:pPr>
            <a:r>
              <a:rPr lang="en-US" sz="1600" dirty="0" smtClean="0"/>
              <a:t>“</a:t>
            </a:r>
            <a:r>
              <a:rPr lang="mr-IN" sz="1600" dirty="0" smtClean="0"/>
              <a:t>…</a:t>
            </a:r>
            <a:r>
              <a:rPr lang="en-US" sz="1600" dirty="0" smtClean="0"/>
              <a:t>The </a:t>
            </a:r>
            <a:r>
              <a:rPr lang="en-US" sz="1600" dirty="0"/>
              <a:t>most incendiary and popular pamphlet of the entire revolutionary </a:t>
            </a:r>
            <a:r>
              <a:rPr lang="en-US" sz="1600" dirty="0" smtClean="0"/>
              <a:t>era.” </a:t>
            </a:r>
            <a:r>
              <a:rPr lang="mr-IN" sz="1600" dirty="0" smtClean="0"/>
              <a:t>–</a:t>
            </a:r>
            <a:r>
              <a:rPr lang="en-US" sz="1600" dirty="0" smtClean="0"/>
              <a:t>Brown University historian Gordon Wood</a:t>
            </a:r>
            <a:endParaRPr lang="en-US" sz="2100" dirty="0" smtClean="0"/>
          </a:p>
          <a:p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5464" y="712916"/>
            <a:ext cx="4135544" cy="296869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4821" y="1289303"/>
            <a:ext cx="3079144" cy="4898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4436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800" b="1" dirty="0"/>
              <a:t>1787</a:t>
            </a:r>
            <a:r>
              <a:rPr lang="en-US" sz="2400" b="1" dirty="0"/>
              <a:t> </a:t>
            </a:r>
            <a:r>
              <a:rPr lang="en-US" sz="2400" dirty="0"/>
              <a:t> </a:t>
            </a:r>
            <a:r>
              <a:rPr lang="en-US" dirty="0">
                <a:solidFill>
                  <a:srgbClr val="002060"/>
                </a:solidFill>
              </a:rPr>
              <a:t>”Were it left to me to decide whether we should have a </a:t>
            </a:r>
            <a:r>
              <a:rPr lang="en-US" dirty="0" smtClean="0">
                <a:solidFill>
                  <a:srgbClr val="002060"/>
                </a:solidFill>
              </a:rPr>
              <a:t>government </a:t>
            </a:r>
            <a:r>
              <a:rPr lang="en-US" dirty="0">
                <a:solidFill>
                  <a:srgbClr val="002060"/>
                </a:solidFill>
              </a:rPr>
              <a:t>without newspapers or newspapers without a </a:t>
            </a:r>
            <a:r>
              <a:rPr lang="en-US" dirty="0" smtClean="0">
                <a:solidFill>
                  <a:srgbClr val="002060"/>
                </a:solidFill>
              </a:rPr>
              <a:t>government</a:t>
            </a:r>
            <a:r>
              <a:rPr lang="en-US" dirty="0">
                <a:solidFill>
                  <a:srgbClr val="002060"/>
                </a:solidFill>
              </a:rPr>
              <a:t>, I should not hesitate a moment to prefer the latter.” </a:t>
            </a:r>
            <a:r>
              <a:rPr lang="en-US" dirty="0" smtClean="0">
                <a:solidFill>
                  <a:srgbClr val="002060"/>
                </a:solidFill>
              </a:rPr>
              <a:t>         </a:t>
            </a:r>
            <a:r>
              <a:rPr lang="mr-IN" dirty="0" smtClean="0">
                <a:solidFill>
                  <a:srgbClr val="002060"/>
                </a:solidFill>
              </a:rPr>
              <a:t>–</a:t>
            </a:r>
            <a:r>
              <a:rPr lang="en-US" dirty="0" smtClean="0">
                <a:solidFill>
                  <a:srgbClr val="002060"/>
                </a:solidFill>
              </a:rPr>
              <a:t> </a:t>
            </a:r>
            <a:r>
              <a:rPr lang="en-US" dirty="0">
                <a:solidFill>
                  <a:srgbClr val="002060"/>
                </a:solidFill>
              </a:rPr>
              <a:t>Thomas Jefferson</a:t>
            </a:r>
            <a:endParaRPr lang="en-US" b="1" dirty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en-US" sz="2400" b="1" dirty="0"/>
          </a:p>
          <a:p>
            <a:pPr marL="0" indent="0">
              <a:buNone/>
            </a:pPr>
            <a:r>
              <a:rPr lang="en-US" sz="2800" b="1" dirty="0"/>
              <a:t>1791</a:t>
            </a:r>
            <a:r>
              <a:rPr lang="en-US" dirty="0"/>
              <a:t>  First Amendment ratified</a:t>
            </a:r>
            <a:r>
              <a:rPr lang="en-US" i="1" dirty="0"/>
              <a:t> 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6083" y="3614372"/>
            <a:ext cx="3514846" cy="3015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569701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576" y="484632"/>
            <a:ext cx="11020672" cy="1609344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576" y="484632"/>
            <a:ext cx="11020672" cy="5687568"/>
          </a:xfrm>
        </p:spPr>
        <p:txBody>
          <a:bodyPr/>
          <a:lstStyle/>
          <a:p>
            <a:pPr marL="0" indent="0">
              <a:buNone/>
            </a:pPr>
            <a:r>
              <a:rPr lang="en-US" sz="2400" b="1" dirty="0" smtClean="0"/>
              <a:t>1780s </a:t>
            </a:r>
            <a:r>
              <a:rPr lang="mr-IN" sz="2400" b="1" dirty="0" smtClean="0"/>
              <a:t>–</a:t>
            </a:r>
            <a:r>
              <a:rPr lang="en-US" sz="2400" b="1" dirty="0" smtClean="0"/>
              <a:t> 1830s  </a:t>
            </a:r>
            <a:r>
              <a:rPr lang="en-US" dirty="0" smtClean="0"/>
              <a:t>“Party Press Era” 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sz="2400" b="1" dirty="0" smtClean="0"/>
              <a:t>1830s </a:t>
            </a:r>
            <a:r>
              <a:rPr lang="en-US" dirty="0" smtClean="0"/>
              <a:t>   printing press efficiencies </a:t>
            </a:r>
            <a:r>
              <a:rPr lang="en-US" dirty="0" smtClean="0">
                <a:sym typeface="Wingdings"/>
              </a:rPr>
              <a:t> faster printing  rise of the “penny press” </a:t>
            </a:r>
          </a:p>
          <a:p>
            <a:pPr marL="0" indent="0">
              <a:buNone/>
            </a:pPr>
            <a:endParaRPr lang="en-US" dirty="0">
              <a:sym typeface="Wingdings"/>
            </a:endParaRPr>
          </a:p>
          <a:p>
            <a:pPr marL="0" indent="0">
              <a:buNone/>
            </a:pPr>
            <a:r>
              <a:rPr lang="en-US" sz="2400" b="1" dirty="0" smtClean="0"/>
              <a:t>1827</a:t>
            </a:r>
            <a:r>
              <a:rPr lang="en-US" dirty="0" smtClean="0"/>
              <a:t>  1</a:t>
            </a:r>
            <a:r>
              <a:rPr lang="en-US" baseline="30000" dirty="0" smtClean="0"/>
              <a:t>st</a:t>
            </a:r>
            <a:r>
              <a:rPr lang="en-US" dirty="0" smtClean="0"/>
              <a:t> </a:t>
            </a:r>
            <a:r>
              <a:rPr lang="en-US" dirty="0"/>
              <a:t>African-American </a:t>
            </a:r>
            <a:r>
              <a:rPr lang="en-US" dirty="0" smtClean="0"/>
              <a:t>newspaper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1457" y="2840401"/>
            <a:ext cx="6501177" cy="3810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7563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8259" y="0"/>
            <a:ext cx="11443447" cy="6965576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sz="2400" b="1" dirty="0"/>
              <a:t>1844</a:t>
            </a:r>
            <a:r>
              <a:rPr lang="en-US" dirty="0"/>
              <a:t> </a:t>
            </a:r>
            <a:r>
              <a:rPr lang="en-US" dirty="0" smtClean="0"/>
              <a:t>   </a:t>
            </a:r>
            <a:r>
              <a:rPr lang="en-US" dirty="0" smtClean="0">
                <a:hlinkClick r:id="rId3"/>
              </a:rPr>
              <a:t>first </a:t>
            </a:r>
            <a:r>
              <a:rPr lang="en-US" dirty="0">
                <a:hlinkClick r:id="rId3"/>
              </a:rPr>
              <a:t>telegraph line </a:t>
            </a:r>
            <a:r>
              <a:rPr lang="en-US" dirty="0" smtClean="0"/>
              <a:t>established </a:t>
            </a:r>
            <a:r>
              <a:rPr lang="en-US" dirty="0" smtClean="0">
                <a:sym typeface="Wingdings"/>
              </a:rPr>
              <a:t> transformed news gathering. (0.23)</a:t>
            </a: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sz="2400" b="1" dirty="0" smtClean="0"/>
              <a:t>1846</a:t>
            </a:r>
            <a:r>
              <a:rPr lang="en-US" dirty="0" smtClean="0"/>
              <a:t>    Associated Press established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sz="2400" b="1" dirty="0" smtClean="0"/>
              <a:t>1880s </a:t>
            </a:r>
            <a:r>
              <a:rPr lang="en-US" dirty="0" smtClean="0"/>
              <a:t>	  “Yellow Journalism”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629" y="2982049"/>
            <a:ext cx="4936264" cy="3297727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9482" y="1504457"/>
            <a:ext cx="3715471" cy="48839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010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Wood Type">
  <a:themeElements>
    <a:clrScheme name="Wood Type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Wood Type">
      <a:majorFont>
        <a:latin typeface="Rockwell Condensed" panose="02060603050405020104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 panose="02060603020205020403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Wood Type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hade val="63000"/>
              </a:schemeClr>
              <a:schemeClr val="phClr">
                <a:tint val="10000"/>
                <a:satMod val="150000"/>
              </a:schemeClr>
            </a:duotone>
          </a:blip>
          <a:tile tx="0" ty="0" sx="60000" sy="59000" flip="none" algn="tl"/>
        </a:blipFill>
        <a:blipFill rotWithShape="1">
          <a:blip xmlns:r="http://schemas.openxmlformats.org/officeDocument/2006/relationships" r:embed="rId1">
            <a:duotone>
              <a:schemeClr val="phClr">
                <a:shade val="36000"/>
                <a:satMod val="120000"/>
              </a:schemeClr>
              <a:schemeClr val="phClr">
                <a:tint val="40000"/>
              </a:schemeClr>
            </a:duotone>
          </a:blip>
          <a:tile tx="0" ty="0" sx="60000" sy="59000" flip="none" algn="tl"/>
        </a:blip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softEdge rad="12700"/>
          </a:effectLst>
        </a:effectStyle>
        <a:effectStyle>
          <a:effectLst>
            <a:outerShdw blurRad="50800" dist="19050" dir="5400000" algn="tl" rotWithShape="0">
              <a:srgbClr val="000000">
                <a:alpha val="60000"/>
              </a:srgbClr>
            </a:outerShdw>
            <a:softEdge rad="12700"/>
          </a:effectLst>
        </a:effectStyle>
      </a:effectStyleLst>
      <a:bgFillStyleLst>
        <a:solidFill>
          <a:schemeClr val="phClr"/>
        </a:solidFill>
        <a:solidFill>
          <a:schemeClr val="phClr">
            <a:shade val="97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5000"/>
                <a:shade val="58000"/>
                <a:satMod val="120000"/>
              </a:schemeClr>
              <a:schemeClr val="phClr">
                <a:tint val="50000"/>
                <a:shade val="96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ood Type" id="{7ACABC62-BF99-48CF-A9DC-4DB89C7B13DC}" vid="{142A1326-48AB-42A9-8428-CB14AA30176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Wood Type</Template>
  <TotalTime>2783</TotalTime>
  <Words>299</Words>
  <Application>Microsoft Macintosh PowerPoint</Application>
  <PresentationFormat>Widescreen</PresentationFormat>
  <Paragraphs>197</Paragraphs>
  <Slides>20</Slides>
  <Notes>20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7" baseType="lpstr">
      <vt:lpstr>Calibri</vt:lpstr>
      <vt:lpstr>Mangal</vt:lpstr>
      <vt:lpstr>Rockwell</vt:lpstr>
      <vt:lpstr>Rockwell Condensed</vt:lpstr>
      <vt:lpstr>Rockwell Extra Bold</vt:lpstr>
      <vt:lpstr>Wingdings</vt:lpstr>
      <vt:lpstr>Wood Type</vt:lpstr>
      <vt:lpstr>Media Milestones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Where do americans get their news? </vt:lpstr>
    </vt:vector>
  </TitlesOfParts>
  <Company/>
  <LinksUpToDate>false</LinksUpToDate>
  <SharedDoc>false</SharedDoc>
  <HyperlinksChanged>false</HyperlinksChanged>
  <AppVersion>15.0036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Media history </dc:title>
  <dc:creator>Microsoft Office User</dc:creator>
  <cp:lastModifiedBy>Microsoft Office User</cp:lastModifiedBy>
  <cp:revision>77</cp:revision>
  <cp:lastPrinted>2017-09-20T15:05:34Z</cp:lastPrinted>
  <dcterms:created xsi:type="dcterms:W3CDTF">2017-09-17T20:33:19Z</dcterms:created>
  <dcterms:modified xsi:type="dcterms:W3CDTF">2017-09-22T21:00:20Z</dcterms:modified>
</cp:coreProperties>
</file>